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Book Antiqua" panose="02040602050305030304" pitchFamily="18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Helvetica Neue" panose="020B0604020202020204" charset="0"/>
      <p:regular r:id="rId34"/>
      <p:bold r:id="rId35"/>
      <p:italic r:id="rId36"/>
      <p:boldItalic r:id="rId37"/>
    </p:embeddedFont>
    <p:embeddedFont>
      <p:font typeface="Trebuchet MS" panose="020B0603020202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6401BE-98F0-4A54-B28D-939643999DFC}">
  <a:tblStyle styleId="{686401BE-98F0-4A54-B28D-939643999D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B439859-0147-4B9C-ADFD-D6D9C295EA4B}" styleName="Table_1">
    <a:wholeTbl>
      <a:tcTxStyle b="off" i="off">
        <a:font>
          <a:latin typeface="Calibri Light"/>
          <a:ea typeface="Calibri Light"/>
          <a:cs typeface="Calibri Light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19B01B6-12AB-4FA2-9BEA-35BF31A901CC}" styleName="Table_2">
    <a:wholeTbl>
      <a:tcTxStyle b="off" i="off">
        <a:font>
          <a:latin typeface="Calibri Light"/>
          <a:ea typeface="Calibri Light"/>
          <a:cs typeface="Calibri Light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40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bank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9b0f0b8a4_0_7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369b0f0b8a4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9b0f0b8a4_0_8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369b0f0b8a4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9b0f0b8a4_0_8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369b0f0b8a4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69b0f0b8a4_0_8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369b0f0b8a4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9b0f0b8a4_0_9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369b0f0b8a4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9b0f0b8a4_0_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369b0f0b8a4_0_9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369b0f0b8a4_0_9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369b0f0b8a4_0_91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9b0f0b8a4_0_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369b0f0b8a4_0_9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369b0f0b8a4_0_9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369b0f0b8a4_0_92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69b0f0b8a4_0_9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369b0f0b8a4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9b0f0b8a4_0_9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369b0f0b8a4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69b0f0b8a4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369b0f0b8a4_0_9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369b0f0b8a4_0_9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369b0f0b8a4_0_97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69b0f0b8a4_0_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369b0f0b8a4_0_9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369b0f0b8a4_0_9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369b0f0b8a4_0_98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9b0f0b8a4_0_1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9b0f0b8a4_0_1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69b0f0b8a4_0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369b0f0b8a4_0_9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369b0f0b8a4_0_9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369b0f0b8a4_0_99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69b0f0b8a4_0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369b0f0b8a4_0_10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369b0f0b8a4_0_10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369b0f0b8a4_0_107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69b0f0b8a4_0_1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369b0f0b8a4_0_10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369b0f0b8a4_0_10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72" name="Google Shape;372;g369b0f0b8a4_0_108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9b0f0b8a4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369b0f0b8a4_0_10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69b0f0b8a4_0_10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85" name="Google Shape;385;g369b0f0b8a4_0_109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9b0f0b8a4_0_1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369b0f0b8a4_0_1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369b0f0b8a4_0_16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2" name="Google Shape;82;g369b0f0b8a4_0_165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9b0f0b8a4_0_7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369b0f0b8a4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9b0f0b8a4_0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369b0f0b8a4_0_15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Helvetica Neue"/>
              <a:buNone/>
            </a:pPr>
            <a:r>
              <a:rPr lang="en" sz="1200" b="0" i="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~76% of </a:t>
            </a: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employed in 2021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Helvetica Neue"/>
              <a:buNone/>
            </a:pP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(Source: </a:t>
            </a:r>
            <a:r>
              <a:rPr lang="en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Self-employed, total (% of total employment) (modeled ILO estimate) in India was reported at 76.12 % in 2021, according to the World Bank collection of development indicators, compiled from officially recognized sources. India - Self-employed; total (% of total employed) - actual values, historical data, forecasts and projections were sourced from the </a:t>
            </a:r>
            <a:r>
              <a:rPr lang="en" b="0" i="0" u="sng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Bank</a:t>
            </a:r>
            <a:r>
              <a:rPr lang="en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on October of 2023.)</a:t>
            </a:r>
            <a:endParaRPr sz="1200" b="0" i="0">
              <a:solidFill>
                <a:srgbClr val="2125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69b0f0b8a4_0_15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9b0f0b8a4_0_1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369b0f0b8a4_0_1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69b0f0b8a4_0_14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63" name="Google Shape;163;g369b0f0b8a4_0_146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69b0f0b8a4_0_8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369b0f0b8a4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9b0f0b8a4_0_8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69b0f0b8a4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9b0f0b8a4_0_8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369b0f0b8a4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92918" y="374650"/>
            <a:ext cx="8079600" cy="1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07492" y="1498600"/>
            <a:ext cx="3497700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  <a:defRPr sz="1800"/>
            </a:lvl1pPr>
            <a:lvl2pPr marL="914400" lvl="1" indent="-32385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500"/>
              <a:buChar char="○"/>
              <a:defRPr sz="1500"/>
            </a:lvl2pPr>
            <a:lvl3pPr marL="1371600" lvl="2" indent="-3175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Char char="■"/>
              <a:defRPr sz="1400"/>
            </a:lvl3pPr>
            <a:lvl4pPr marL="1828800" lvl="3" indent="-3048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  <a:defRPr sz="1200"/>
            </a:lvl4pPr>
            <a:lvl5pPr marL="2286000" lvl="4" indent="-3048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○"/>
              <a:defRPr sz="1200"/>
            </a:lvl5pPr>
            <a:lvl6pPr marL="2743200" lvl="5" indent="-3048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Char char="■"/>
              <a:defRPr sz="1200"/>
            </a:lvl6pPr>
            <a:lvl7pPr marL="3200400" lvl="6" indent="-3048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  <a:defRPr sz="1200"/>
            </a:lvl7pPr>
            <a:lvl8pPr marL="3657600" lvl="7" indent="-3048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○"/>
              <a:defRPr sz="1200"/>
            </a:lvl8pPr>
            <a:lvl9pPr marL="4114800" lvl="8" indent="-304800" algn="l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rgbClr val="262626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4508497" y="1498600"/>
            <a:ext cx="3497700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  <a:defRPr sz="1800"/>
            </a:lvl1pPr>
            <a:lvl2pPr marL="914400" lvl="1" indent="-32385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500"/>
              <a:buChar char="○"/>
              <a:defRPr sz="1500"/>
            </a:lvl2pPr>
            <a:lvl3pPr marL="1371600" lvl="2" indent="-3175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Char char="■"/>
              <a:defRPr sz="1400"/>
            </a:lvl3pPr>
            <a:lvl4pPr marL="1828800" lvl="3" indent="-3048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  <a:defRPr sz="1200"/>
            </a:lvl4pPr>
            <a:lvl5pPr marL="2286000" lvl="4" indent="-3048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○"/>
              <a:defRPr sz="1200"/>
            </a:lvl5pPr>
            <a:lvl6pPr marL="2743200" lvl="5" indent="-3048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Char char="■"/>
              <a:defRPr sz="1200"/>
            </a:lvl6pPr>
            <a:lvl7pPr marL="3200400" lvl="6" indent="-3048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  <a:defRPr sz="1200"/>
            </a:lvl7pPr>
            <a:lvl8pPr marL="3657600" lvl="7" indent="-3048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○"/>
              <a:defRPr sz="1200"/>
            </a:lvl8pPr>
            <a:lvl9pPr marL="4114800" lvl="8" indent="-304800" algn="l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rgbClr val="262626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514350" y="4809335"/>
            <a:ext cx="30861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514350" y="4916023"/>
            <a:ext cx="3771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572945" y="4407309"/>
            <a:ext cx="2194800" cy="1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9.png"/><Relationship Id="rId4" Type="http://schemas.openxmlformats.org/officeDocument/2006/relationships/image" Target="../media/image3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1291119" y="599800"/>
            <a:ext cx="67911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Bajaj Allianz Life Insurance </a:t>
            </a:r>
            <a:endParaRPr sz="45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            iSecure II </a:t>
            </a:r>
            <a:endParaRPr sz="11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625" y="2251840"/>
            <a:ext cx="2436504" cy="24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5575" y="76184"/>
            <a:ext cx="1248425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07700" y="2699150"/>
            <a:ext cx="2891063" cy="15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8425" y="1361800"/>
            <a:ext cx="1230875" cy="12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3" descr="Lowest Price Certifica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4242" y="777648"/>
            <a:ext cx="5401355" cy="38202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8" name="Google Shape;218;p23"/>
          <p:cNvSpPr txBox="1"/>
          <p:nvPr/>
        </p:nvSpPr>
        <p:spPr>
          <a:xfrm>
            <a:off x="310532" y="339120"/>
            <a:ext cx="82152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Lowest Price Guarantee Pitch: Certificate Live</a:t>
            </a:r>
            <a:endParaRPr sz="1100"/>
          </a:p>
        </p:txBody>
      </p:sp>
      <p:sp>
        <p:nvSpPr>
          <p:cNvPr id="219" name="Google Shape;219;p23"/>
          <p:cNvSpPr txBox="1"/>
          <p:nvPr/>
        </p:nvSpPr>
        <p:spPr>
          <a:xfrm>
            <a:off x="310532" y="45987"/>
            <a:ext cx="82152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339" y="808412"/>
            <a:ext cx="2930687" cy="372105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/>
          <p:nvPr/>
        </p:nvSpPr>
        <p:spPr>
          <a:xfrm>
            <a:off x="304408" y="1233995"/>
            <a:ext cx="2935500" cy="367500"/>
          </a:xfrm>
          <a:prstGeom prst="rect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" name="Google Shape;222;p23"/>
          <p:cNvCxnSpPr/>
          <p:nvPr/>
        </p:nvCxnSpPr>
        <p:spPr>
          <a:xfrm>
            <a:off x="3213653" y="1417691"/>
            <a:ext cx="363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3" name="Google Shape;223;p23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95575" y="59184"/>
            <a:ext cx="1248425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3246" y="4812578"/>
            <a:ext cx="6257509" cy="24946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 txBox="1"/>
          <p:nvPr/>
        </p:nvSpPr>
        <p:spPr>
          <a:xfrm>
            <a:off x="161091" y="131715"/>
            <a:ext cx="69363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Claim Intimation</a:t>
            </a:r>
            <a:endParaRPr sz="1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95575" y="59184"/>
            <a:ext cx="1248425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 rotWithShape="1">
          <a:blip r:embed="rId6">
            <a:alphaModFix/>
          </a:blip>
          <a:srcRect l="2018"/>
          <a:stretch/>
        </p:blipFill>
        <p:spPr>
          <a:xfrm>
            <a:off x="2225500" y="416125"/>
            <a:ext cx="4412824" cy="358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4"/>
          <p:cNvSpPr txBox="1"/>
          <p:nvPr/>
        </p:nvSpPr>
        <p:spPr>
          <a:xfrm>
            <a:off x="1868300" y="4039750"/>
            <a:ext cx="8252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Conditions: </a:t>
            </a:r>
            <a:r>
              <a:rPr lang="en" sz="1800" b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SA - 50L or above</a:t>
            </a:r>
            <a:br>
              <a:rPr lang="en" sz="1800" b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 b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                    After 1st policy term</a:t>
            </a:r>
            <a:endParaRPr sz="1800" b="1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/>
          <p:nvPr/>
        </p:nvSpPr>
        <p:spPr>
          <a:xfrm>
            <a:off x="-2301" y="116575"/>
            <a:ext cx="7455000" cy="1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Cover Continuous Benefit – Option to Delay 12 months Premium: (In-built, Free)</a:t>
            </a:r>
            <a:endParaRPr sz="130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b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50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3250" y="511000"/>
            <a:ext cx="5829300" cy="42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9156" y="4894031"/>
            <a:ext cx="6257509" cy="24946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5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95575" y="59184"/>
            <a:ext cx="1248425" cy="2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/>
        </p:nvSpPr>
        <p:spPr>
          <a:xfrm>
            <a:off x="310532" y="339120"/>
            <a:ext cx="82152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refund of premium and premium holiday feature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310532" y="45987"/>
            <a:ext cx="82152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2881444" y="1547373"/>
            <a:ext cx="3909300" cy="88680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Full refund of premium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PT &gt;=35 (min. 70), 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between 60-64</a:t>
            </a:r>
            <a:endParaRPr sz="1100"/>
          </a:p>
        </p:txBody>
      </p:sp>
      <p:pic>
        <p:nvPicPr>
          <p:cNvPr id="254" name="Google Shape;25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156396">
            <a:off x="6549029" y="1305758"/>
            <a:ext cx="483229" cy="48322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/>
          <p:nvPr/>
        </p:nvSpPr>
        <p:spPr>
          <a:xfrm>
            <a:off x="2881444" y="2831170"/>
            <a:ext cx="3909300" cy="999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 cover continuance benefit;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Option to delay 12 months premium</a:t>
            </a:r>
            <a:endParaRPr sz="1100"/>
          </a:p>
        </p:txBody>
      </p:sp>
      <p:sp>
        <p:nvSpPr>
          <p:cNvPr id="256" name="Google Shape;256;p26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" name="Google Shape;25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95575" y="59184"/>
            <a:ext cx="1248425" cy="2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27"/>
          <p:cNvCxnSpPr/>
          <p:nvPr/>
        </p:nvCxnSpPr>
        <p:spPr>
          <a:xfrm>
            <a:off x="404948" y="615761"/>
            <a:ext cx="5315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pic>
        <p:nvPicPr>
          <p:cNvPr id="266" name="Google Shape;26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4892" y="4894032"/>
            <a:ext cx="6257509" cy="24946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7"/>
          <p:cNvSpPr/>
          <p:nvPr/>
        </p:nvSpPr>
        <p:spPr>
          <a:xfrm>
            <a:off x="569497" y="941112"/>
            <a:ext cx="6297300" cy="22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“Sir , with this benefit , you can protect your family &amp; also Exit the policy or end the policy if your all responsibility has been over and get your Paid Premiums Back ( without the GST &amp; Loading Premiums).</a:t>
            </a:r>
            <a:endParaRPr sz="150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implies that the plan served the purpose when you needed it for Family Protection . And when you don’t need it anymore, you can exit it by getting your paid premium back, making it a ZERO-COST Plan”</a:t>
            </a:r>
            <a:endParaRPr sz="150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7"/>
          <p:cNvSpPr/>
          <p:nvPr/>
        </p:nvSpPr>
        <p:spPr>
          <a:xfrm>
            <a:off x="404948" y="210905"/>
            <a:ext cx="3147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Full Refund of Premium</a:t>
            </a:r>
            <a:endParaRPr sz="1100"/>
          </a:p>
        </p:txBody>
      </p:sp>
      <p:pic>
        <p:nvPicPr>
          <p:cNvPr id="269" name="Google Shape;2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4325" y="571500"/>
            <a:ext cx="1428750" cy="22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95575" y="59184"/>
            <a:ext cx="1248425" cy="2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 txBox="1">
            <a:spLocks noGrp="1"/>
          </p:cNvSpPr>
          <p:nvPr>
            <p:ph type="sldNum" idx="12"/>
          </p:nvPr>
        </p:nvSpPr>
        <p:spPr>
          <a:xfrm>
            <a:off x="1143000" y="4817864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686" y="4859949"/>
            <a:ext cx="6694714" cy="266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8"/>
          <p:cNvSpPr/>
          <p:nvPr/>
        </p:nvSpPr>
        <p:spPr>
          <a:xfrm>
            <a:off x="364127" y="778799"/>
            <a:ext cx="6148500" cy="3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Conditions: </a:t>
            </a:r>
            <a:endParaRPr sz="120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br>
              <a:rPr lang="en" sz="1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Age at entry &lt;= 50 years</a:t>
            </a:r>
            <a:br>
              <a:rPr lang="en" sz="1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Policy Term &gt;= 35 years                                                                                                         3. Maturity Age&gt;= 70 years</a:t>
            </a:r>
            <a:endParaRPr sz="15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During </a:t>
            </a:r>
            <a:r>
              <a:rPr lang="en" sz="1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policy years immediately after attaining </a:t>
            </a:r>
            <a:r>
              <a:rPr lang="en" sz="1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Age 60</a:t>
            </a:r>
            <a:endParaRPr sz="120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 can take exit to 60-64 which means have 5 years of window to take exit.</a:t>
            </a:r>
            <a:endParaRPr sz="15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Note: </a:t>
            </a:r>
            <a:r>
              <a:rPr lang="en" sz="15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(Total Premiums Paid  </a:t>
            </a:r>
            <a:r>
              <a:rPr lang="en" sz="15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" sz="15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(GST, Riders’ Premium, Loading Premium)</a:t>
            </a:r>
            <a:br>
              <a:rPr lang="en" sz="15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5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" sz="15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Remainder Premium is refunded at the time of exit.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364127" y="184625"/>
            <a:ext cx="3945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Full Refund of Premium</a:t>
            </a:r>
            <a:endParaRPr/>
          </a:p>
        </p:txBody>
      </p:sp>
      <p:pic>
        <p:nvPicPr>
          <p:cNvPr id="283" name="Google Shape;2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2627" y="608102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5" name="Google Shape;28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95575" y="59184"/>
            <a:ext cx="1248425" cy="2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29"/>
          <p:cNvGraphicFramePr/>
          <p:nvPr/>
        </p:nvGraphicFramePr>
        <p:xfrm>
          <a:off x="351481" y="24128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{686401BE-98F0-4A54-B28D-939643999DFC}</a:tableStyleId>
              </a:tblPr>
              <a:tblGrid>
                <a:gridCol w="241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9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Discount Parameters</a:t>
                      </a:r>
                      <a:endParaRPr sz="1100"/>
                    </a:p>
                  </a:txBody>
                  <a:tcPr marL="4700" marR="4700" marT="47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Salaried</a:t>
                      </a:r>
                      <a:endParaRPr sz="1100"/>
                    </a:p>
                  </a:txBody>
                  <a:tcPr marL="4700" marR="4700" marT="47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Self Employed</a:t>
                      </a:r>
                      <a:endParaRPr sz="1100"/>
                    </a:p>
                  </a:txBody>
                  <a:tcPr marL="4700" marR="4700" marT="47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 1st Year Premium Salaried Discount</a:t>
                      </a:r>
                      <a:endParaRPr sz="1100"/>
                    </a:p>
                  </a:txBody>
                  <a:tcPr marL="4700" marR="4700" marT="47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12% Discount for 1</a:t>
                      </a:r>
                      <a:r>
                        <a:rPr lang="en" sz="11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</a:t>
                      </a: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Year Premium</a:t>
                      </a:r>
                      <a:endParaRPr sz="11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00" marR="4700" marT="47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12% Discount for 1</a:t>
                      </a:r>
                      <a:r>
                        <a:rPr lang="en" sz="11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</a:t>
                      </a: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Year Premium</a:t>
                      </a:r>
                      <a:endParaRPr sz="1100"/>
                    </a:p>
                  </a:txBody>
                  <a:tcPr marL="4700" marR="4700" marT="47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Discount</a:t>
                      </a:r>
                      <a:endParaRPr sz="1100"/>
                    </a:p>
                  </a:txBody>
                  <a:tcPr marL="4700" marR="4700" marT="47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12% for salaried</a:t>
                      </a:r>
                      <a:endParaRPr sz="1100"/>
                    </a:p>
                  </a:txBody>
                  <a:tcPr marL="4700" marR="4700" marT="47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12% for self employed</a:t>
                      </a:r>
                      <a:endParaRPr sz="1100"/>
                    </a:p>
                  </a:txBody>
                  <a:tcPr marL="4700" marR="4700" marT="47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92" name="Google Shape;29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922" y="4855645"/>
            <a:ext cx="6257509" cy="24946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9"/>
          <p:cNvSpPr txBox="1"/>
          <p:nvPr/>
        </p:nvSpPr>
        <p:spPr>
          <a:xfrm>
            <a:off x="351485" y="249764"/>
            <a:ext cx="66624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Discount</a:t>
            </a:r>
            <a:b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50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875" y="855749"/>
            <a:ext cx="2104225" cy="13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95575" y="59184"/>
            <a:ext cx="1248425" cy="2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/>
          <p:nvPr/>
        </p:nvSpPr>
        <p:spPr>
          <a:xfrm>
            <a:off x="286312" y="720585"/>
            <a:ext cx="1695900" cy="11232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Higher Cover till Age : Upto 85 Years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3771900" y="740120"/>
            <a:ext cx="1600200" cy="11232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Convenient and Nimble sales process.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6946811" y="758955"/>
            <a:ext cx="1600200" cy="11232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Competitive and Affordable premium.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30"/>
          <p:cNvPicPr preferRelativeResize="0"/>
          <p:nvPr/>
        </p:nvPicPr>
        <p:blipFill rotWithShape="1">
          <a:blip r:embed="rId3">
            <a:alphaModFix/>
          </a:blip>
          <a:srcRect l="54891" t="27624" r="6195" b="19596"/>
          <a:stretch/>
        </p:blipFill>
        <p:spPr>
          <a:xfrm>
            <a:off x="3786809" y="2102093"/>
            <a:ext cx="1570381" cy="126253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pic>
        <p:nvPicPr>
          <p:cNvPr id="306" name="Google Shape;306;p30"/>
          <p:cNvPicPr preferRelativeResize="0"/>
          <p:nvPr/>
        </p:nvPicPr>
        <p:blipFill rotWithShape="1">
          <a:blip r:embed="rId4">
            <a:alphaModFix/>
          </a:blip>
          <a:srcRect l="54893" t="26655" r="5431" b="21726"/>
          <a:stretch/>
        </p:blipFill>
        <p:spPr>
          <a:xfrm>
            <a:off x="392651" y="2102093"/>
            <a:ext cx="1589566" cy="126253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sp>
        <p:nvSpPr>
          <p:cNvPr id="307" name="Google Shape;307;p30"/>
          <p:cNvSpPr/>
          <p:nvPr/>
        </p:nvSpPr>
        <p:spPr>
          <a:xfrm>
            <a:off x="286288" y="3508234"/>
            <a:ext cx="3282000" cy="1208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3A83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" sz="21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Easy &amp; Affordable Plan”</a:t>
            </a:r>
            <a:endParaRPr sz="2400"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0"/>
          <p:cNvSpPr/>
          <p:nvPr/>
        </p:nvSpPr>
        <p:spPr>
          <a:xfrm>
            <a:off x="5264999" y="3524236"/>
            <a:ext cx="3282000" cy="11232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3A83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Self-Employed Segment” -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Income Proof waiver facility is available*.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30"/>
          <p:cNvPicPr preferRelativeResize="0"/>
          <p:nvPr/>
        </p:nvPicPr>
        <p:blipFill rotWithShape="1">
          <a:blip r:embed="rId5">
            <a:alphaModFix/>
          </a:blip>
          <a:srcRect l="56194" t="26849" r="10980" b="32357"/>
          <a:stretch/>
        </p:blipFill>
        <p:spPr>
          <a:xfrm>
            <a:off x="6946811" y="2098361"/>
            <a:ext cx="1600201" cy="126626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sp>
        <p:nvSpPr>
          <p:cNvPr id="310" name="Google Shape;310;p30"/>
          <p:cNvSpPr txBox="1"/>
          <p:nvPr/>
        </p:nvSpPr>
        <p:spPr>
          <a:xfrm>
            <a:off x="8180536" y="4936315"/>
            <a:ext cx="1926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" sz="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Profile</a:t>
            </a:r>
            <a:endParaRPr sz="1100"/>
          </a:p>
        </p:txBody>
      </p:sp>
      <p:pic>
        <p:nvPicPr>
          <p:cNvPr id="311" name="Google Shape;311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7686" y="4859949"/>
            <a:ext cx="6694714" cy="2668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" name="Google Shape;313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95575" y="59184"/>
            <a:ext cx="1248425" cy="2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>
            <a:spLocks noGrp="1"/>
          </p:cNvSpPr>
          <p:nvPr>
            <p:ph type="sldNum" idx="12"/>
          </p:nvPr>
        </p:nvSpPr>
        <p:spPr>
          <a:xfrm>
            <a:off x="1143000" y="4817864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1199350" y="18250"/>
            <a:ext cx="60138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None/>
            </a:pPr>
            <a:r>
              <a:rPr lang="en" sz="2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Health Management Service for Male Customer</a:t>
            </a:r>
            <a:endParaRPr sz="18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4892" y="4859949"/>
            <a:ext cx="6257509" cy="24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4400" y="448675"/>
            <a:ext cx="6013776" cy="418376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1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95575" y="59184"/>
            <a:ext cx="1248425" cy="2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 txBox="1">
            <a:spLocks noGrp="1"/>
          </p:cNvSpPr>
          <p:nvPr>
            <p:ph type="sldNum" idx="12"/>
          </p:nvPr>
        </p:nvSpPr>
        <p:spPr>
          <a:xfrm>
            <a:off x="1143000" y="4817864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2"/>
          <p:cNvSpPr txBox="1"/>
          <p:nvPr/>
        </p:nvSpPr>
        <p:spPr>
          <a:xfrm>
            <a:off x="1143000" y="164275"/>
            <a:ext cx="64419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None/>
            </a:pPr>
            <a:r>
              <a:rPr lang="en" sz="2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Health Management Service for Women customer</a:t>
            </a:r>
            <a:endParaRPr sz="18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4892" y="4859949"/>
            <a:ext cx="6257509" cy="24946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8" name="Google Shape;338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95575" y="59184"/>
            <a:ext cx="1248425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3236" y="623575"/>
            <a:ext cx="6257525" cy="393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401400" y="830500"/>
            <a:ext cx="85725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Branding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Eligibility Criteria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Boundary conditions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Claim Assurance Certificate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Lowest Premium Guaranteed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Claim Intimation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Cover continuous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refund of premium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 management services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 Benefit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Terms and conditions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USP’s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t="34410" b="37477"/>
          <a:stretch/>
        </p:blipFill>
        <p:spPr>
          <a:xfrm>
            <a:off x="497875" y="243725"/>
            <a:ext cx="1954877" cy="6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5575" y="59175"/>
            <a:ext cx="1248425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8988" y="2646000"/>
            <a:ext cx="2428875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 txBox="1">
            <a:spLocks noGrp="1"/>
          </p:cNvSpPr>
          <p:nvPr>
            <p:ph type="sldNum" idx="12"/>
          </p:nvPr>
        </p:nvSpPr>
        <p:spPr>
          <a:xfrm>
            <a:off x="1143000" y="4817864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3"/>
          <p:cNvSpPr txBox="1"/>
          <p:nvPr/>
        </p:nvSpPr>
        <p:spPr>
          <a:xfrm>
            <a:off x="1199350" y="94450"/>
            <a:ext cx="63558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None/>
            </a:pPr>
            <a:r>
              <a:rPr lang="en" sz="2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Health Management Service for Women customer</a:t>
            </a:r>
            <a:endParaRPr sz="18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4892" y="4859949"/>
            <a:ext cx="6257509" cy="24946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3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1" name="Google Shape;35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95575" y="59184"/>
            <a:ext cx="1248425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2638" y="455040"/>
            <a:ext cx="5289210" cy="4199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"/>
          <p:cNvSpPr txBox="1">
            <a:spLocks noGrp="1"/>
          </p:cNvSpPr>
          <p:nvPr>
            <p:ph type="sldNum" idx="12"/>
          </p:nvPr>
        </p:nvSpPr>
        <p:spPr>
          <a:xfrm>
            <a:off x="1143000" y="4817864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4"/>
          <p:cNvSpPr txBox="1"/>
          <p:nvPr/>
        </p:nvSpPr>
        <p:spPr>
          <a:xfrm>
            <a:off x="392848" y="301501"/>
            <a:ext cx="52023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5"/>
              <a:buFont typeface="Calibri"/>
              <a:buNone/>
            </a:pPr>
            <a:r>
              <a:rPr lang="en" sz="2465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Taxation</a:t>
            </a:r>
            <a:endParaRPr sz="2465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0099" y="4875136"/>
            <a:ext cx="5821047" cy="25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4" descr="Taxation on Gains from Bond Investment in India - GoldenPi | Blog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2981" y="2973801"/>
            <a:ext cx="1638901" cy="163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850" y="820388"/>
            <a:ext cx="6670500" cy="375215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4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6" name="Google Shape;366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95575" y="59184"/>
            <a:ext cx="1248425" cy="2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>
            <a:spLocks noGrp="1"/>
          </p:cNvSpPr>
          <p:nvPr>
            <p:ph type="sldNum" idx="12"/>
          </p:nvPr>
        </p:nvSpPr>
        <p:spPr>
          <a:xfrm>
            <a:off x="1143000" y="4817864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5"/>
          <p:cNvSpPr txBox="1"/>
          <p:nvPr/>
        </p:nvSpPr>
        <p:spPr>
          <a:xfrm>
            <a:off x="427661" y="238632"/>
            <a:ext cx="52023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Calibri"/>
              <a:buNone/>
            </a:pPr>
            <a:r>
              <a:rPr lang="en" sz="2365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Terms and Conditions</a:t>
            </a:r>
            <a:endParaRPr sz="2365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4892" y="4859949"/>
            <a:ext cx="6257509" cy="2494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7" name="Google Shape;377;p35"/>
          <p:cNvGraphicFramePr/>
          <p:nvPr/>
        </p:nvGraphicFramePr>
        <p:xfrm>
          <a:off x="131445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{686401BE-98F0-4A54-B28D-939643999DFC}</a:tableStyleId>
              </a:tblPr>
              <a:tblGrid>
                <a:gridCol w="198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Free Look Option </a:t>
                      </a:r>
                      <a:endParaRPr sz="1100"/>
                    </a:p>
                  </a:txBody>
                  <a:tcPr marL="7150" marR="7150" marT="71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 days from the day customer receives the policy document/bond</a:t>
                      </a:r>
                      <a:endParaRPr sz="1100"/>
                    </a:p>
                  </a:txBody>
                  <a:tcPr marL="7150" marR="7150" marT="71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Grace Period </a:t>
                      </a:r>
                      <a:endParaRPr sz="1100"/>
                    </a:p>
                  </a:txBody>
                  <a:tcPr marL="7150" marR="7150" marT="71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 days in case of Y/H/Q frequencies &amp; 15 days in case of M frequencies from the premium due date </a:t>
                      </a:r>
                      <a:endParaRPr sz="1100"/>
                    </a:p>
                  </a:txBody>
                  <a:tcPr marL="7150" marR="7150" marT="71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Reinstatement/Revival Period </a:t>
                      </a:r>
                      <a:endParaRPr sz="1100"/>
                    </a:p>
                  </a:txBody>
                  <a:tcPr marL="7150" marR="7150" marT="71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Years from the due date of the first unpaid premium and before the termination date of policy </a:t>
                      </a:r>
                      <a:endParaRPr sz="1100"/>
                    </a:p>
                  </a:txBody>
                  <a:tcPr marL="7150" marR="7150" marT="715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8" name="Google Shape;378;p35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9" name="Google Shape;37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95575" y="59184"/>
            <a:ext cx="1248425" cy="2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 txBox="1"/>
          <p:nvPr/>
        </p:nvSpPr>
        <p:spPr>
          <a:xfrm>
            <a:off x="1199356" y="18241"/>
            <a:ext cx="52023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7219" y="4794059"/>
            <a:ext cx="5821047" cy="25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 descr="Questions GIFs - Get the best gif on GIF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3500" y="800100"/>
            <a:ext cx="19431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7600" y="1476381"/>
            <a:ext cx="4373825" cy="23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6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95575" y="59184"/>
            <a:ext cx="1248425" cy="2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0" y="48178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cxnSp>
        <p:nvCxnSpPr>
          <p:cNvPr id="85" name="Google Shape;85;p16"/>
          <p:cNvCxnSpPr/>
          <p:nvPr/>
        </p:nvCxnSpPr>
        <p:spPr>
          <a:xfrm>
            <a:off x="81300" y="492787"/>
            <a:ext cx="7086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86" name="Google Shape;86;p16"/>
          <p:cNvSpPr txBox="1"/>
          <p:nvPr/>
        </p:nvSpPr>
        <p:spPr>
          <a:xfrm>
            <a:off x="81304" y="114751"/>
            <a:ext cx="69363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Insurer History &amp; Branding</a:t>
            </a:r>
            <a:endParaRPr sz="1200"/>
          </a:p>
        </p:txBody>
      </p:sp>
      <p:sp>
        <p:nvSpPr>
          <p:cNvPr id="87" name="Google Shape;87;p16"/>
          <p:cNvSpPr txBox="1"/>
          <p:nvPr/>
        </p:nvSpPr>
        <p:spPr>
          <a:xfrm>
            <a:off x="109417" y="586412"/>
            <a:ext cx="8196300" cy="3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Bajaj Allianz Life Insurance is a joint venture between Bajaj Finserv Limited (formerly part of Bajaj Auto Limited) owned by the Bajaj Group of India and Allianz SE, a European financial services company based in Germany. Allianz AG [former name of Allianz SE] was founded in Germany, in 1890.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Bajaj Allianz Life Insurance </a:t>
            </a:r>
            <a:r>
              <a:rPr lang="en" sz="17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began operations in 2001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Claim Settlement Ratio: </a:t>
            </a: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99.3%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Solvency Ratio</a:t>
            </a: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3.59 (Highest in the industry)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Death Claim Amount paid in FY 23-24</a:t>
            </a: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615 Crores INR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56" y="4859948"/>
            <a:ext cx="6257509" cy="24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5575" y="59175"/>
            <a:ext cx="1248425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2913" y="2641388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8844221" y="4715419"/>
            <a:ext cx="283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4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4170220" y="2774983"/>
            <a:ext cx="1082400" cy="11775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1143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7"/>
          <p:cNvSpPr/>
          <p:nvPr/>
        </p:nvSpPr>
        <p:spPr>
          <a:xfrm rot="3030895">
            <a:off x="4919757" y="1913485"/>
            <a:ext cx="712179" cy="913180"/>
          </a:xfrm>
          <a:custGeom>
            <a:avLst/>
            <a:gdLst/>
            <a:ahLst/>
            <a:cxnLst/>
            <a:rect l="l" t="t" r="r" b="b"/>
            <a:pathLst>
              <a:path w="1382774" h="1686077" extrusionOk="0">
                <a:moveTo>
                  <a:pt x="691387" y="0"/>
                </a:moveTo>
                <a:cubicBezTo>
                  <a:pt x="1073229" y="0"/>
                  <a:pt x="1382774" y="309545"/>
                  <a:pt x="1382774" y="691387"/>
                </a:cubicBezTo>
                <a:cubicBezTo>
                  <a:pt x="1382774" y="977769"/>
                  <a:pt x="1208655" y="1223483"/>
                  <a:pt x="960506" y="1328441"/>
                </a:cubicBezTo>
                <a:lnTo>
                  <a:pt x="879684" y="1353530"/>
                </a:lnTo>
                <a:lnTo>
                  <a:pt x="686806" y="1686077"/>
                </a:lnTo>
                <a:lnTo>
                  <a:pt x="491918" y="1350062"/>
                </a:lnTo>
                <a:lnTo>
                  <a:pt x="422268" y="1328441"/>
                </a:lnTo>
                <a:cubicBezTo>
                  <a:pt x="174119" y="1223483"/>
                  <a:pt x="0" y="977769"/>
                  <a:pt x="0" y="691387"/>
                </a:cubicBezTo>
                <a:cubicBezTo>
                  <a:pt x="0" y="309545"/>
                  <a:pt x="309545" y="0"/>
                  <a:pt x="6913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7"/>
          <p:cNvSpPr/>
          <p:nvPr/>
        </p:nvSpPr>
        <p:spPr>
          <a:xfrm rot="-5644051">
            <a:off x="5494939" y="2908642"/>
            <a:ext cx="779775" cy="977649"/>
          </a:xfrm>
          <a:custGeom>
            <a:avLst/>
            <a:gdLst/>
            <a:ahLst/>
            <a:cxnLst/>
            <a:rect l="l" t="t" r="r" b="b"/>
            <a:pathLst>
              <a:path w="1382775" h="1681608" extrusionOk="0">
                <a:moveTo>
                  <a:pt x="1382775" y="990221"/>
                </a:moveTo>
                <a:cubicBezTo>
                  <a:pt x="1382775" y="1372063"/>
                  <a:pt x="1073230" y="1681608"/>
                  <a:pt x="691388" y="1681608"/>
                </a:cubicBezTo>
                <a:cubicBezTo>
                  <a:pt x="309545" y="1681607"/>
                  <a:pt x="0" y="1372062"/>
                  <a:pt x="0" y="990220"/>
                </a:cubicBezTo>
                <a:cubicBezTo>
                  <a:pt x="0" y="703839"/>
                  <a:pt x="174119" y="458124"/>
                  <a:pt x="422268" y="353166"/>
                </a:cubicBezTo>
                <a:lnTo>
                  <a:pt x="484054" y="333986"/>
                </a:lnTo>
                <a:lnTo>
                  <a:pt x="677767" y="0"/>
                </a:lnTo>
                <a:lnTo>
                  <a:pt x="865498" y="323674"/>
                </a:lnTo>
                <a:lnTo>
                  <a:pt x="960507" y="353167"/>
                </a:lnTo>
                <a:cubicBezTo>
                  <a:pt x="1208656" y="458125"/>
                  <a:pt x="1382775" y="703840"/>
                  <a:pt x="1382775" y="9902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2875" tIns="21425" rIns="4287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4015403" y="3332321"/>
            <a:ext cx="241500" cy="24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2875" tIns="21425" rIns="4287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sp>
        <p:nvSpPr>
          <p:cNvPr id="102" name="Google Shape;102;p17"/>
          <p:cNvSpPr/>
          <p:nvPr/>
        </p:nvSpPr>
        <p:spPr>
          <a:xfrm>
            <a:off x="4170220" y="2663170"/>
            <a:ext cx="241500" cy="241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2875" tIns="21425" rIns="4287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100"/>
          </a:p>
        </p:txBody>
      </p:sp>
      <p:sp>
        <p:nvSpPr>
          <p:cNvPr id="103" name="Google Shape;103;p17"/>
          <p:cNvSpPr/>
          <p:nvPr/>
        </p:nvSpPr>
        <p:spPr>
          <a:xfrm>
            <a:off x="4703238" y="2636680"/>
            <a:ext cx="241500" cy="241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2875" tIns="21425" rIns="4287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100"/>
          </a:p>
        </p:txBody>
      </p:sp>
      <p:sp>
        <p:nvSpPr>
          <p:cNvPr id="104" name="Google Shape;104;p17"/>
          <p:cNvSpPr/>
          <p:nvPr/>
        </p:nvSpPr>
        <p:spPr>
          <a:xfrm>
            <a:off x="5151008" y="3317903"/>
            <a:ext cx="241500" cy="241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42875" tIns="21425" rIns="4287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100"/>
          </a:p>
        </p:txBody>
      </p:sp>
      <p:sp>
        <p:nvSpPr>
          <p:cNvPr id="105" name="Google Shape;105;p17"/>
          <p:cNvSpPr/>
          <p:nvPr/>
        </p:nvSpPr>
        <p:spPr>
          <a:xfrm rot="2080924">
            <a:off x="5045761" y="2007661"/>
            <a:ext cx="581524" cy="603495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1143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7166" y="2973343"/>
            <a:ext cx="689754" cy="68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919625" y="1414139"/>
            <a:ext cx="2423700" cy="886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176EE"/>
              </a:gs>
              <a:gs pos="100000">
                <a:srgbClr val="113D8A"/>
              </a:gs>
            </a:gsLst>
            <a:lin ang="5400012" scaled="0"/>
          </a:gra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12% online discount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500" b="1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Year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5833999" y="1414138"/>
            <a:ext cx="2266800" cy="886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176EE"/>
              </a:gs>
              <a:gs pos="100000">
                <a:srgbClr val="113D8A"/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 income proof required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(Highest Issuance)</a:t>
            </a:r>
            <a:endParaRPr sz="1100"/>
          </a:p>
        </p:txBody>
      </p:sp>
      <p:sp>
        <p:nvSpPr>
          <p:cNvPr id="109" name="Google Shape;109;p17"/>
          <p:cNvSpPr/>
          <p:nvPr/>
        </p:nvSpPr>
        <p:spPr>
          <a:xfrm>
            <a:off x="5647268" y="3075809"/>
            <a:ext cx="677100" cy="6405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1143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252595" y="126115"/>
            <a:ext cx="82152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rebuchet MS"/>
              <a:buNone/>
            </a:pPr>
            <a:r>
              <a:rPr lang="en" sz="2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we like selling </a:t>
            </a:r>
            <a:r>
              <a:rPr lang="en" sz="2700" b="1" i="0" u="none" strike="noStrike" cap="non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BALIC I-secure II</a:t>
            </a:r>
            <a:r>
              <a:rPr lang="en" sz="2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100"/>
          </a:p>
        </p:txBody>
      </p:sp>
      <p:sp>
        <p:nvSpPr>
          <p:cNvPr id="111" name="Google Shape;111;p17"/>
          <p:cNvSpPr/>
          <p:nvPr/>
        </p:nvSpPr>
        <p:spPr>
          <a:xfrm>
            <a:off x="6437561" y="2995100"/>
            <a:ext cx="2266800" cy="886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176EE"/>
              </a:gs>
              <a:gs pos="100000">
                <a:srgbClr val="113D8A"/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 lakhs on claim intimation </a:t>
            </a: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(SA &gt;= 50L)</a:t>
            </a:r>
            <a:endParaRPr sz="1100"/>
          </a:p>
        </p:txBody>
      </p:sp>
      <p:sp>
        <p:nvSpPr>
          <p:cNvPr id="112" name="Google Shape;112;p17"/>
          <p:cNvSpPr/>
          <p:nvPr/>
        </p:nvSpPr>
        <p:spPr>
          <a:xfrm>
            <a:off x="785489" y="2969612"/>
            <a:ext cx="2265900" cy="977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176EE"/>
              </a:gs>
              <a:gs pos="100000">
                <a:srgbClr val="113D8A"/>
              </a:gs>
            </a:gsLst>
            <a:lin ang="5400012" scaled="0"/>
          </a:gra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Highly competitive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pricing</a:t>
            </a:r>
            <a:endParaRPr sz="1100"/>
          </a:p>
        </p:txBody>
      </p:sp>
      <p:sp>
        <p:nvSpPr>
          <p:cNvPr id="113" name="Google Shape;113;p17"/>
          <p:cNvSpPr/>
          <p:nvPr/>
        </p:nvSpPr>
        <p:spPr>
          <a:xfrm rot="5400000">
            <a:off x="3203741" y="3017709"/>
            <a:ext cx="739785" cy="855987"/>
          </a:xfrm>
          <a:custGeom>
            <a:avLst/>
            <a:gdLst/>
            <a:ahLst/>
            <a:cxnLst/>
            <a:rect l="l" t="t" r="r" b="b"/>
            <a:pathLst>
              <a:path w="1382775" h="1686674" extrusionOk="0">
                <a:moveTo>
                  <a:pt x="0" y="995287"/>
                </a:moveTo>
                <a:cubicBezTo>
                  <a:pt x="0" y="708905"/>
                  <a:pt x="174119" y="463191"/>
                  <a:pt x="422268" y="358232"/>
                </a:cubicBezTo>
                <a:lnTo>
                  <a:pt x="512092" y="330350"/>
                </a:lnTo>
                <a:lnTo>
                  <a:pt x="703695" y="0"/>
                </a:lnTo>
                <a:lnTo>
                  <a:pt x="900702" y="339668"/>
                </a:lnTo>
                <a:lnTo>
                  <a:pt x="960507" y="358232"/>
                </a:lnTo>
                <a:cubicBezTo>
                  <a:pt x="1208656" y="463191"/>
                  <a:pt x="1382775" y="708905"/>
                  <a:pt x="1382775" y="995287"/>
                </a:cubicBezTo>
                <a:cubicBezTo>
                  <a:pt x="1382775" y="1377129"/>
                  <a:pt x="1073230" y="1686674"/>
                  <a:pt x="691388" y="1686674"/>
                </a:cubicBezTo>
                <a:cubicBezTo>
                  <a:pt x="309545" y="1686674"/>
                  <a:pt x="0" y="1377129"/>
                  <a:pt x="0" y="99528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42875" tIns="21425" rIns="4287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3171817" y="3134110"/>
            <a:ext cx="651600" cy="609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1143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0760" y="3229856"/>
            <a:ext cx="393824" cy="3938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3417863" y="1889512"/>
            <a:ext cx="772018" cy="795095"/>
          </a:xfrm>
          <a:custGeom>
            <a:avLst/>
            <a:gdLst/>
            <a:ahLst/>
            <a:cxnLst/>
            <a:rect l="l" t="t" r="r" b="b"/>
            <a:pathLst>
              <a:path w="1403670" h="1382774" extrusionOk="0">
                <a:moveTo>
                  <a:pt x="691387" y="0"/>
                </a:moveTo>
                <a:cubicBezTo>
                  <a:pt x="1073229" y="0"/>
                  <a:pt x="1382774" y="309545"/>
                  <a:pt x="1382774" y="691387"/>
                </a:cubicBezTo>
                <a:cubicBezTo>
                  <a:pt x="1382774" y="786848"/>
                  <a:pt x="1363428" y="877790"/>
                  <a:pt x="1328442" y="960506"/>
                </a:cubicBezTo>
                <a:lnTo>
                  <a:pt x="1303719" y="1006053"/>
                </a:lnTo>
                <a:lnTo>
                  <a:pt x="1403670" y="1382057"/>
                </a:lnTo>
                <a:lnTo>
                  <a:pt x="1039887" y="1285355"/>
                </a:lnTo>
                <a:lnTo>
                  <a:pt x="960506" y="1328441"/>
                </a:lnTo>
                <a:cubicBezTo>
                  <a:pt x="877790" y="1363428"/>
                  <a:pt x="786848" y="1382774"/>
                  <a:pt x="691387" y="1382774"/>
                </a:cubicBezTo>
                <a:cubicBezTo>
                  <a:pt x="309545" y="1382774"/>
                  <a:pt x="0" y="1073229"/>
                  <a:pt x="0" y="691387"/>
                </a:cubicBezTo>
                <a:cubicBezTo>
                  <a:pt x="0" y="309545"/>
                  <a:pt x="309545" y="0"/>
                  <a:pt x="6913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3467743" y="1967957"/>
            <a:ext cx="677100" cy="6405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1143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07630" y="3185630"/>
            <a:ext cx="420843" cy="420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67960" y="2136829"/>
            <a:ext cx="335638" cy="33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66913" y="2073206"/>
            <a:ext cx="429459" cy="42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95575" y="59175"/>
            <a:ext cx="1248425" cy="2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8"/>
          <p:cNvGrpSpPr/>
          <p:nvPr/>
        </p:nvGrpSpPr>
        <p:grpSpPr>
          <a:xfrm>
            <a:off x="2310750" y="792772"/>
            <a:ext cx="4522500" cy="1620000"/>
            <a:chOff x="2242800" y="3172"/>
            <a:chExt cx="6030000" cy="2160000"/>
          </a:xfrm>
        </p:grpSpPr>
        <p:sp>
          <p:nvSpPr>
            <p:cNvPr id="130" name="Google Shape;130;p18"/>
            <p:cNvSpPr/>
            <p:nvPr/>
          </p:nvSpPr>
          <p:spPr>
            <a:xfrm>
              <a:off x="2593800" y="3172"/>
              <a:ext cx="1098000" cy="10980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A7B97C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2827800" y="237172"/>
              <a:ext cx="630000" cy="63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2242800" y="144317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 txBox="1"/>
            <p:nvPr/>
          </p:nvSpPr>
          <p:spPr>
            <a:xfrm>
              <a:off x="2242800" y="144317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" sz="1500" b="1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SMALL BUSINESS OWNERS</a:t>
              </a:r>
              <a:endParaRPr sz="1100"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4708800" y="3172"/>
              <a:ext cx="1098000" cy="10980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9B925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4942800" y="237172"/>
              <a:ext cx="630000" cy="63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4357800" y="144317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 txBox="1"/>
            <p:nvPr/>
          </p:nvSpPr>
          <p:spPr>
            <a:xfrm>
              <a:off x="4357800" y="144317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" sz="1500" b="1" i="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ENTREPRENEURS</a:t>
              </a:r>
              <a:endParaRPr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823800" y="3172"/>
              <a:ext cx="1098000" cy="10980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7057800" y="237172"/>
              <a:ext cx="630000" cy="630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6472800" y="144317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 txBox="1"/>
            <p:nvPr/>
          </p:nvSpPr>
          <p:spPr>
            <a:xfrm>
              <a:off x="6472800" y="1443172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lang="en" sz="1500" b="1" i="0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FREELANCERS</a:t>
              </a:r>
              <a:endParaRPr sz="1100"/>
            </a:p>
          </p:txBody>
        </p:sp>
      </p:grpSp>
      <p:sp>
        <p:nvSpPr>
          <p:cNvPr id="142" name="Google Shape;142;p18"/>
          <p:cNvSpPr txBox="1"/>
          <p:nvPr/>
        </p:nvSpPr>
        <p:spPr>
          <a:xfrm>
            <a:off x="131002" y="130568"/>
            <a:ext cx="7276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Who are self-employed?</a:t>
            </a:r>
            <a:endParaRPr sz="21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131002" y="2571750"/>
            <a:ext cx="72765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What is their contribution to society?</a:t>
            </a:r>
            <a:endParaRPr sz="17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oogle Shape;144;p18"/>
          <p:cNvGrpSpPr/>
          <p:nvPr/>
        </p:nvGrpSpPr>
        <p:grpSpPr>
          <a:xfrm>
            <a:off x="2500495" y="3203451"/>
            <a:ext cx="4142908" cy="1624163"/>
            <a:chOff x="2701908" y="447"/>
            <a:chExt cx="5523877" cy="2165550"/>
          </a:xfrm>
        </p:grpSpPr>
        <p:sp>
          <p:nvSpPr>
            <p:cNvPr id="145" name="Google Shape;145;p18"/>
            <p:cNvSpPr/>
            <p:nvPr/>
          </p:nvSpPr>
          <p:spPr>
            <a:xfrm>
              <a:off x="3050166" y="447"/>
              <a:ext cx="1089300" cy="1089300"/>
            </a:xfrm>
            <a:prstGeom prst="ellipse">
              <a:avLst/>
            </a:prstGeom>
            <a:solidFill>
              <a:srgbClr val="A7B97C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3282338" y="232619"/>
              <a:ext cx="625200" cy="6252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2701908" y="1429197"/>
              <a:ext cx="1785900" cy="7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 txBox="1"/>
            <p:nvPr/>
          </p:nvSpPr>
          <p:spPr>
            <a:xfrm>
              <a:off x="2701908" y="1429197"/>
              <a:ext cx="1785900" cy="7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400" b="1" i="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CREATE JOBS</a:t>
              </a: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5968441" y="447"/>
              <a:ext cx="1089300" cy="1089300"/>
            </a:xfrm>
            <a:prstGeom prst="ellipse">
              <a:avLst/>
            </a:prstGeom>
            <a:solidFill>
              <a:srgbClr val="9B925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6200613" y="232619"/>
              <a:ext cx="625200" cy="6252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4800385" y="1429197"/>
              <a:ext cx="3425400" cy="7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 txBox="1"/>
            <p:nvPr/>
          </p:nvSpPr>
          <p:spPr>
            <a:xfrm>
              <a:off x="4800385" y="1429197"/>
              <a:ext cx="3425400" cy="7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400" b="1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FOSTER INNOVATION THROUGH START-UPS</a:t>
              </a:r>
              <a:endParaRPr sz="1100"/>
            </a:p>
          </p:txBody>
        </p:sp>
      </p:grpSp>
      <p:pic>
        <p:nvPicPr>
          <p:cNvPr id="153" name="Google Shape;153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56555" y="4825873"/>
            <a:ext cx="6257509" cy="24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95575" y="76184"/>
            <a:ext cx="1248425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05695" y="2245138"/>
            <a:ext cx="1980725" cy="9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/>
        </p:nvSpPr>
        <p:spPr>
          <a:xfrm>
            <a:off x="7052863" y="3083075"/>
            <a:ext cx="188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184880"/>
                </a:solidFill>
              </a:rPr>
              <a:t>3 out of 4 people in India are Self employed </a:t>
            </a:r>
            <a:endParaRPr sz="1000" b="1">
              <a:solidFill>
                <a:srgbClr val="184880"/>
              </a:solidFill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1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0" y="48178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19"/>
          <p:cNvCxnSpPr/>
          <p:nvPr/>
        </p:nvCxnSpPr>
        <p:spPr>
          <a:xfrm>
            <a:off x="0" y="553730"/>
            <a:ext cx="7086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167" name="Google Shape;167;p19"/>
          <p:cNvSpPr txBox="1"/>
          <p:nvPr/>
        </p:nvSpPr>
        <p:spPr>
          <a:xfrm>
            <a:off x="75154" y="133170"/>
            <a:ext cx="69363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Boundary Conditions: Annual Income &amp; Education</a:t>
            </a:r>
            <a:endParaRPr sz="1100"/>
          </a:p>
        </p:txBody>
      </p:sp>
      <p:pic>
        <p:nvPicPr>
          <p:cNvPr id="168" name="Google Shape;16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56" y="4859948"/>
            <a:ext cx="6257509" cy="249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19"/>
          <p:cNvCxnSpPr/>
          <p:nvPr/>
        </p:nvCxnSpPr>
        <p:spPr>
          <a:xfrm rot="10800000">
            <a:off x="2414700" y="1393193"/>
            <a:ext cx="23700" cy="70800"/>
          </a:xfrm>
          <a:prstGeom prst="straightConnector1">
            <a:avLst/>
          </a:prstGeom>
          <a:noFill/>
          <a:ln w="9525" cap="flat" cmpd="sng">
            <a:solidFill>
              <a:srgbClr val="D7D7D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" name="Google Shape;170;p19"/>
          <p:cNvCxnSpPr/>
          <p:nvPr/>
        </p:nvCxnSpPr>
        <p:spPr>
          <a:xfrm>
            <a:off x="495856" y="3632746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D7D7D7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71" name="Google Shape;171;p19"/>
          <p:cNvGraphicFramePr/>
          <p:nvPr/>
        </p:nvGraphicFramePr>
        <p:xfrm>
          <a:off x="228600" y="1108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{686401BE-98F0-4A54-B28D-939643999DFC}</a:tableStyleId>
              </a:tblPr>
              <a:tblGrid>
                <a:gridCol w="126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8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7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Ages</a:t>
                      </a:r>
                      <a:endParaRPr sz="1100"/>
                    </a:p>
                  </a:txBody>
                  <a:tcPr marL="6350" marR="6350" marT="477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Profession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477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 Annual Income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477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 Education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477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18 - </a:t>
                      </a: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100"/>
                    </a:p>
                  </a:txBody>
                  <a:tcPr marL="6350" marR="6350" marT="477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Salaried/Self Emp</a:t>
                      </a:r>
                      <a:endParaRPr sz="1100"/>
                    </a:p>
                  </a:txBody>
                  <a:tcPr marL="6350" marR="6350" marT="477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 L</a:t>
                      </a: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&amp;  above (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Upto 1 Cr.)</a:t>
                      </a:r>
                      <a:endParaRPr sz="1100"/>
                    </a:p>
                  </a:txBody>
                  <a:tcPr marL="6350" marR="6350" marT="477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10th </a:t>
                      </a: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&amp; Above</a:t>
                      </a:r>
                      <a:endParaRPr sz="1100"/>
                    </a:p>
                  </a:txBody>
                  <a:tcPr marL="6350" marR="6350" marT="477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2" name="Google Shape;17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175" y="259022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95575" y="76184"/>
            <a:ext cx="1248425" cy="2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/>
          <p:nvPr/>
        </p:nvSpPr>
        <p:spPr>
          <a:xfrm>
            <a:off x="532292" y="240915"/>
            <a:ext cx="3223800" cy="407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lin ang="5400012" scaled="0"/>
          </a:gradFill>
          <a:ln w="127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Boundary Conditions</a:t>
            </a:r>
            <a:endParaRPr sz="2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1" name="Google Shape;181;p20"/>
          <p:cNvGraphicFramePr/>
          <p:nvPr/>
        </p:nvGraphicFramePr>
        <p:xfrm>
          <a:off x="532311" y="8060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{9B439859-0147-4B9C-ADFD-D6D9C295EA4B}</a:tableStyleId>
              </a:tblPr>
              <a:tblGrid>
                <a:gridCol w="259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KYC Documents 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Compulsory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Riders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ADB and ATPD – Optional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Minimum Sum Assured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 25 lacs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Maximum Sum Assured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Cr</a:t>
                      </a:r>
                      <a:endParaRPr sz="1100"/>
                    </a:p>
                  </a:txBody>
                  <a:tcPr marL="6425" marR="6425" marT="64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Location 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6425" marR="6425" marT="64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Allowed Except - ve Locations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Minimum age of entry 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18 Yrs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Maximum age of entry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50 Yrs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Minimum Policy Term 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10 Yrs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Maximum Maturity Age 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85 Yrs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Education 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r>
                        <a:rPr lang="en" sz="11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</a:t>
                      </a: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Pass</a:t>
                      </a:r>
                      <a:endParaRPr sz="1100"/>
                    </a:p>
                  </a:txBody>
                  <a:tcPr marL="6425" marR="6425" marT="64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Min Verified income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b="1" u="none" strike="noStrike" cap="none"/>
                        <a:t> 2.5 Lacs for Salaried / Self Employed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575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Nationality Guideline NRI/ Foreign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Student life, retired life not allowed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57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NRI/ Foreign National/ PIO - Not Allowed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575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Not allowed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Retired Lives,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57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Student Life,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57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Unemployed Profile,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57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/>
                        <a:t>Housewife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425" marR="6425" marT="64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5575" y="76184"/>
            <a:ext cx="1248425" cy="2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/>
          <p:nvPr/>
        </p:nvSpPr>
        <p:spPr>
          <a:xfrm>
            <a:off x="4130592" y="234080"/>
            <a:ext cx="4114800" cy="566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Features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534386" y="1298695"/>
            <a:ext cx="2645700" cy="566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Competitive Premium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517795" y="2138171"/>
            <a:ext cx="2645700" cy="5667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7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Higher “Cover Till Age”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534387" y="3057122"/>
            <a:ext cx="2645700" cy="6501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27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*2 Lac Immediate Payout on Claim Intimation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517795" y="4059625"/>
            <a:ext cx="2645700" cy="5667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27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Flexibility to have a more “PPT Options”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4" name="Google Shape;194;p21"/>
          <p:cNvGraphicFramePr/>
          <p:nvPr/>
        </p:nvGraphicFramePr>
        <p:xfrm>
          <a:off x="3749791" y="11631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{B19B01B6-12AB-4FA2-9BEA-35BF31A901CC}</a:tableStyleId>
              </a:tblPr>
              <a:tblGrid>
                <a:gridCol w="228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Minimum Entry Age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18 years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Maximum Entry Age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50 years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Minimum Age at Maturity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28 years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Maximum Age at Maturity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85 years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Minimum Sum Assured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25 Lacs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Maximum Sum Assured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Cr.</a:t>
                      </a:r>
                      <a:endParaRPr sz="1200" b="1"/>
                    </a:p>
                  </a:txBody>
                  <a:tcPr marL="7150" marR="7150" marT="71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9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Policy Term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7150" marR="7150" marT="715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Policy terms allowed are 10 to </a:t>
                      </a:r>
                      <a:endParaRPr sz="11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(85 less age at entry)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0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Premium Payment Term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7150" marR="7150" marT="715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Regular Pay /</a:t>
                      </a:r>
                      <a:endParaRPr sz="11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Limited Pay - 5,10, 15, 20, 25 years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5" name="Google Shape;195;p21"/>
          <p:cNvSpPr txBox="1"/>
          <p:nvPr/>
        </p:nvSpPr>
        <p:spPr>
          <a:xfrm>
            <a:off x="4052431" y="839598"/>
            <a:ext cx="4573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Boundary Conditions</a:t>
            </a: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796835" y="323600"/>
            <a:ext cx="2220900" cy="81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A83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 income proof required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(Highest Issuance)</a:t>
            </a:r>
            <a:endParaRPr sz="1100"/>
          </a:p>
        </p:txBody>
      </p:sp>
      <p:pic>
        <p:nvPicPr>
          <p:cNvPr id="197" name="Google Shape;19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5575" y="59184"/>
            <a:ext cx="1248425" cy="2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916" y="822368"/>
            <a:ext cx="2930687" cy="3721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 descr="https://static.pbcdn.in/e2e-cdn/assets/certificates/bajaj-certificate-of-claim-assuranc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9996" y="841772"/>
            <a:ext cx="5364285" cy="379027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6" name="Google Shape;206;p22"/>
          <p:cNvSpPr txBox="1"/>
          <p:nvPr/>
        </p:nvSpPr>
        <p:spPr>
          <a:xfrm>
            <a:off x="310532" y="353077"/>
            <a:ext cx="82152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Strong Claim Assurance story: 100% Claims Assurance Certificate</a:t>
            </a:r>
            <a:endParaRPr sz="1100"/>
          </a:p>
        </p:txBody>
      </p:sp>
      <p:sp>
        <p:nvSpPr>
          <p:cNvPr id="207" name="Google Shape;207;p22"/>
          <p:cNvSpPr/>
          <p:nvPr/>
        </p:nvSpPr>
        <p:spPr>
          <a:xfrm>
            <a:off x="710293" y="4127045"/>
            <a:ext cx="2467500" cy="367500"/>
          </a:xfrm>
          <a:prstGeom prst="rect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22"/>
          <p:cNvCxnSpPr/>
          <p:nvPr/>
        </p:nvCxnSpPr>
        <p:spPr>
          <a:xfrm>
            <a:off x="3177948" y="4310741"/>
            <a:ext cx="330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9" name="Google Shape;209;p22"/>
          <p:cNvSpPr txBox="1"/>
          <p:nvPr/>
        </p:nvSpPr>
        <p:spPr>
          <a:xfrm>
            <a:off x="310532" y="45987"/>
            <a:ext cx="82152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0" y="4807050"/>
            <a:ext cx="9171900" cy="3366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" name="Google Shape;21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04352" y="312963"/>
            <a:ext cx="1230875" cy="13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95575" y="59184"/>
            <a:ext cx="1248425" cy="2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963</Words>
  <Application>Microsoft Office PowerPoint</Application>
  <PresentationFormat>On-screen Show (16:9)</PresentationFormat>
  <Paragraphs>187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Arial</vt:lpstr>
      <vt:lpstr>Book Antiqua</vt:lpstr>
      <vt:lpstr>Trebuchet MS</vt:lpstr>
      <vt:lpstr>Helvetica Neue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Arushi Raghuwanshi</dc:creator>
  <cp:lastModifiedBy>Arushi Raghuwanshi</cp:lastModifiedBy>
  <cp:revision>1</cp:revision>
  <dcterms:modified xsi:type="dcterms:W3CDTF">2025-07-19T11:57:24Z</dcterms:modified>
</cp:coreProperties>
</file>